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36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DB7-57C5-446E-9B76-0F8B5EB28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42E0F-DE5B-4F78-A491-2006902E0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47CC-D3EE-4781-81ED-B6B56300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867C-CA10-4AE4-A739-7EAC70F3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58CE-D160-4BC6-9D1D-DAB404C9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3ACD-B4FE-46BB-874B-9C541342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FBD1E-54E7-496B-8679-3A92A095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A86B1-802B-4461-8294-5D96845E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C681A-7518-4F9F-8302-C7BA5F51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51FC-049C-49DC-A2DF-8646D7A2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B506D-A266-4FE2-A127-2ECBBCF8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F7091-9816-4268-B83E-B4CC3B9A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E80F-3975-4C37-8815-CE001559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A1B83-CB5C-4BF5-AE20-E49BA81D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B118-B3B9-4CF8-AEDC-4BCF4A09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D942-1233-4389-AE90-1ED56FF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9A79-AB54-4269-A68D-9F88A116D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82235-E7C6-4F36-B8B0-2E2837F8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159BD-1BD8-4288-A3D9-3657CA27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D808-456A-41CE-862E-7BB361F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CE3F-CBDF-4B8C-AEE3-D674A107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44B42-2D92-48C0-A249-B0F757D4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2B2E-3355-4556-A88E-0F43F3F5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23CD-CE41-49F9-8044-CB78F227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F20E-7F7D-41FE-8D86-F9BFE354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4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2DF-822B-409D-9A96-8C0B307F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AE55-E759-437A-8D8C-ED586FD0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5E7D9-7040-4477-9A80-ED2B0BEDF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D0F93-2803-4FF9-BF9A-3661327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CABC9-E786-4ED8-B6FA-65B5ED8D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E01DB-CCC8-478C-BE13-B784CEC0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FD42-8E9B-4DE4-BB92-A21EAF62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DB17B-F015-49C3-AE88-18677FDC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F2B3E-F97D-4FD2-8A1D-29F3FBEB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3256B-1E62-4FD8-97B2-F7D362171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C32A6-4DFB-403A-8EE0-AF7F9BBD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E9F4C-DA82-404F-A754-8600427D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C4724-6640-4A0F-90CF-F9220032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BE5C6-C385-4F37-90D9-1EE32A63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76B6-319C-4660-B086-D687249E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EDD51-3950-42B1-9841-56089D1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4465A-D0B0-42E3-AABE-0A790F2E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764A4-353C-4DCF-83DE-8D45ADA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9BD2D-BE9E-4B38-8EE4-E9525824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B381C-F2AE-4B29-AF0F-A6D2BFE8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9082A-B4DE-47ED-82C5-2E046924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B252-160B-43A8-8261-0B218F7F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63B2-2697-4F33-A411-FC59F7C0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B2D60-DAAE-4DAC-B0EA-2DEFA728E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40DC-7377-40B7-9CC6-941507F8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EA2-4606-49CD-A323-720EE50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98D90-126D-414D-BE1B-3D361C6D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68D-CBC1-4EA6-837D-C0E73412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B9666-C84A-44EA-A04A-9FADD6BC7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DB194-4F27-4E74-BBB7-741838D4C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99EEA-AB9C-46C3-85C7-9477FFD5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9842-8270-4AC1-AA80-66E7D2CD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C4A93-FAA0-4FC6-B043-5C18F520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A916AA-FCBF-4BE5-B92C-2E0E4F0B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929A-D549-49DF-B99F-5F04C23FB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19DD9-1995-4582-B800-D9CE30D98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D3D9E-4696-4322-AB3E-54F55C77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2B1ED-685D-416F-9CDD-58B092DA0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0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8811E8E-044B-4DE5-99C4-3497D17F8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6" r="1" b="1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B1CFB-8D3A-4C01-9316-E77CCC74F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10. Hafta </a:t>
            </a:r>
            <a:r>
              <a:rPr lang="en-US" dirty="0" err="1">
                <a:solidFill>
                  <a:srgbClr val="FFFFFF"/>
                </a:solidFill>
              </a:rPr>
              <a:t>Dersi</a:t>
            </a:r>
            <a:br>
              <a:rPr lang="en-US" dirty="0">
                <a:solidFill>
                  <a:srgbClr val="FFFFFF"/>
                </a:solidFill>
              </a:rPr>
            </a:b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B2A5-4D7E-47F7-9E6E-240993B20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14.12.2022</a:t>
            </a:r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991F-3F3B-4B16-8111-47A9B1D5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</a:t>
            </a:r>
            <a:r>
              <a:rPr lang="en-US" dirty="0" err="1"/>
              <a:t>Yazılımları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900AD-6422-445D-9CCE-0A411539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83" y="1690688"/>
            <a:ext cx="2205551" cy="552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2C08B-81C4-4ED7-8EC5-75EE09ECB8E2}"/>
              </a:ext>
            </a:extLst>
          </p:cNvPr>
          <p:cNvSpPr txBox="1"/>
          <p:nvPr/>
        </p:nvSpPr>
        <p:spPr>
          <a:xfrm>
            <a:off x="838200" y="2441359"/>
            <a:ext cx="271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Endüstri</a:t>
            </a:r>
            <a:r>
              <a:rPr lang="en-US" dirty="0"/>
              <a:t> </a:t>
            </a:r>
            <a:r>
              <a:rPr lang="en-US" dirty="0" err="1"/>
              <a:t>standardı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yaygın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tüketiyor</a:t>
            </a:r>
            <a:r>
              <a:rPr lang="en-US" dirty="0"/>
              <a:t>.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1800-4CA9-4C6E-B306-0C04A616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30" y="1617334"/>
            <a:ext cx="3100820" cy="8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194F5-7263-4422-9FBE-0D2C0F36689E}"/>
              </a:ext>
            </a:extLst>
          </p:cNvPr>
          <p:cNvSpPr txBox="1"/>
          <p:nvPr/>
        </p:nvSpPr>
        <p:spPr>
          <a:xfrm>
            <a:off x="4347730" y="2601157"/>
            <a:ext cx="299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Oracle VM VirtualBox</a:t>
            </a:r>
          </a:p>
          <a:p>
            <a:pPr marL="285750" indent="-285750">
              <a:buFontTx/>
              <a:buChar char="-"/>
            </a:pPr>
            <a:r>
              <a:rPr lang="en-US" dirty="0"/>
              <a:t>Baz </a:t>
            </a:r>
            <a:r>
              <a:rPr lang="en-US" dirty="0" err="1"/>
              <a:t>sürüm</a:t>
            </a:r>
            <a:r>
              <a:rPr lang="en-US" dirty="0"/>
              <a:t> </a:t>
            </a:r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kullanımı</a:t>
            </a:r>
            <a:endParaRPr lang="tr-TR" dirty="0"/>
          </a:p>
        </p:txBody>
      </p:sp>
      <p:sp>
        <p:nvSpPr>
          <p:cNvPr id="10" name="AutoShape 2" descr="Parallels">
            <a:extLst>
              <a:ext uri="{FF2B5EF4-FFF2-40B4-BE49-F238E27FC236}">
                <a16:creationId xmlns:a16="http://schemas.microsoft.com/office/drawing/2014/main" id="{03D9E02D-ED1F-4373-B9BB-E71EFD01E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E0586-31F1-4D32-A857-F7CC1A0C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432" y="1690688"/>
            <a:ext cx="2484938" cy="595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9777D-F40B-425C-98C3-71ED56580C4C}"/>
              </a:ext>
            </a:extLst>
          </p:cNvPr>
          <p:cNvSpPr txBox="1"/>
          <p:nvPr/>
        </p:nvSpPr>
        <p:spPr>
          <a:xfrm>
            <a:off x="8301432" y="2601157"/>
            <a:ext cx="268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Mac </a:t>
            </a:r>
            <a:r>
              <a:rPr lang="en-US" dirty="0" err="1"/>
              <a:t>kullanıcıları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edilmektedir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D62BC-1EAA-409E-953B-F5B94D78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528" y="4254906"/>
            <a:ext cx="1819112" cy="844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A86816-C757-434B-9C96-64C40E0E0DDA}"/>
              </a:ext>
            </a:extLst>
          </p:cNvPr>
          <p:cNvSpPr txBox="1"/>
          <p:nvPr/>
        </p:nvSpPr>
        <p:spPr>
          <a:xfrm>
            <a:off x="1020932" y="5255581"/>
            <a:ext cx="245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Ücretsiz</a:t>
            </a:r>
            <a:r>
              <a:rPr lang="en-US" dirty="0"/>
              <a:t>.</a:t>
            </a:r>
          </a:p>
          <a:p>
            <a:r>
              <a:rPr lang="en-US" dirty="0"/>
              <a:t>- Windows 10 </a:t>
            </a:r>
            <a:r>
              <a:rPr lang="en-US" dirty="0" err="1"/>
              <a:t>Pro’da</a:t>
            </a:r>
            <a:r>
              <a:rPr lang="en-US" dirty="0"/>
              <a:t> </a:t>
            </a:r>
            <a:r>
              <a:rPr lang="en-US" dirty="0" err="1"/>
              <a:t>mercut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28B3F7-16BE-457E-952D-13D4F7E44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645" y="4199930"/>
            <a:ext cx="2620271" cy="8560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AD1A36-D061-44FF-8EBC-D8781FC5D242}"/>
              </a:ext>
            </a:extLst>
          </p:cNvPr>
          <p:cNvSpPr txBox="1"/>
          <p:nvPr/>
        </p:nvSpPr>
        <p:spPr>
          <a:xfrm>
            <a:off x="4534645" y="5240666"/>
            <a:ext cx="2450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QEMU</a:t>
            </a:r>
          </a:p>
          <a:p>
            <a:r>
              <a:rPr lang="en-US" dirty="0"/>
              <a:t>- </a:t>
            </a:r>
            <a:r>
              <a:rPr lang="en-US" dirty="0" err="1"/>
              <a:t>Ücretsiz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Sadecede</a:t>
            </a:r>
            <a:r>
              <a:rPr lang="en-US" dirty="0"/>
              <a:t> Linux </a:t>
            </a:r>
            <a:r>
              <a:rPr lang="en-US" dirty="0" err="1"/>
              <a:t>sürümü</a:t>
            </a:r>
            <a:r>
              <a:rPr lang="en-US" dirty="0"/>
              <a:t> </a:t>
            </a:r>
            <a:r>
              <a:rPr lang="en-US" dirty="0" err="1"/>
              <a:t>mevcut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0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22B-6A2F-4C1F-A8EA-9A5BF325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Bilgisayar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2E27-E2E3-4B85-822F-1E64CB2C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02906"/>
            <a:ext cx="6067903" cy="388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04F47-17D1-43D0-8618-70C2ABA2BE99}"/>
              </a:ext>
            </a:extLst>
          </p:cNvPr>
          <p:cNvSpPr txBox="1"/>
          <p:nvPr/>
        </p:nvSpPr>
        <p:spPr>
          <a:xfrm>
            <a:off x="7800975" y="2102906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İlk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1930’lu </a:t>
            </a:r>
            <a:r>
              <a:rPr lang="en-US" dirty="0" err="1"/>
              <a:t>yıllarda</a:t>
            </a:r>
            <a:r>
              <a:rPr lang="en-US" dirty="0"/>
              <a:t> Iowa State </a:t>
            </a:r>
            <a:r>
              <a:rPr lang="en-US" dirty="0" err="1"/>
              <a:t>Üniversitesi’nde</a:t>
            </a:r>
            <a:r>
              <a:rPr lang="en-US" dirty="0"/>
              <a:t> Prof. John Vincent Atanasoff </a:t>
            </a:r>
            <a:r>
              <a:rPr lang="en-US" dirty="0" err="1"/>
              <a:t>ve</a:t>
            </a:r>
            <a:r>
              <a:rPr lang="en-US" dirty="0"/>
              <a:t> Clifford Berry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yapıldı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A8C2D-2E77-EEC9-B18F-972114B85EB2}"/>
              </a:ext>
            </a:extLst>
          </p:cNvPr>
          <p:cNvSpPr txBox="1"/>
          <p:nvPr/>
        </p:nvSpPr>
        <p:spPr>
          <a:xfrm>
            <a:off x="7198331" y="4353972"/>
            <a:ext cx="481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https://en.wikipedia.org/wiki/Computer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D1D7F-590A-B283-93EB-7CB779458647}"/>
              </a:ext>
            </a:extLst>
          </p:cNvPr>
          <p:cNvSpPr txBox="1"/>
          <p:nvPr/>
        </p:nvSpPr>
        <p:spPr>
          <a:xfrm>
            <a:off x="925259" y="6164232"/>
            <a:ext cx="609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https://en.wikipedia.org/wiki/John_Vincent_Atanasoff</a:t>
            </a:r>
          </a:p>
        </p:txBody>
      </p:sp>
    </p:spTree>
    <p:extLst>
      <p:ext uri="{BB962C8B-B14F-4D97-AF65-F5344CB8AC3E}">
        <p14:creationId xmlns:p14="http://schemas.microsoft.com/office/powerpoint/2010/main" val="316243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8945-9E0F-4C71-B132-D8369A17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: İlk </a:t>
            </a:r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Bilgisayar</a:t>
            </a:r>
            <a:endParaRPr lang="tr-TR" dirty="0"/>
          </a:p>
        </p:txBody>
      </p:sp>
      <p:pic>
        <p:nvPicPr>
          <p:cNvPr id="1026" name="Picture 2" descr="ENIAC, tarihte bugün, ilk elektronik bilgisayar, bilgisayar, bilgisayar teknolojisi,">
            <a:extLst>
              <a:ext uri="{FF2B5EF4-FFF2-40B4-BE49-F238E27FC236}">
                <a16:creationId xmlns:a16="http://schemas.microsoft.com/office/drawing/2014/main" id="{7521FBA3-AC5B-4DA2-8F48-D93B828F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5" y="1690688"/>
            <a:ext cx="6738527" cy="403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20300-4C3F-4DC7-B9BD-6A51AD86FBB5}"/>
              </a:ext>
            </a:extLst>
          </p:cNvPr>
          <p:cNvSpPr txBox="1"/>
          <p:nvPr/>
        </p:nvSpPr>
        <p:spPr>
          <a:xfrm>
            <a:off x="8123068" y="1690688"/>
            <a:ext cx="3362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1946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kullanılmaya</a:t>
            </a:r>
            <a:r>
              <a:rPr lang="en-US" dirty="0"/>
              <a:t> </a:t>
            </a:r>
            <a:r>
              <a:rPr lang="en-US" dirty="0" err="1"/>
              <a:t>başlandı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Elektronik</a:t>
            </a:r>
            <a:r>
              <a:rPr lang="en-US" dirty="0"/>
              <a:t> Einstein”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adlandırıldı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ENIAC, </a:t>
            </a:r>
            <a:r>
              <a:rPr lang="en-US" dirty="0" err="1"/>
              <a:t>programlanabilir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nedeniyel</a:t>
            </a:r>
            <a:r>
              <a:rPr lang="en-US" dirty="0"/>
              <a:t> </a:t>
            </a:r>
            <a:r>
              <a:rPr lang="en-US" dirty="0" err="1"/>
              <a:t>günümüz</a:t>
            </a:r>
            <a:r>
              <a:rPr lang="en-US" dirty="0"/>
              <a:t> </a:t>
            </a:r>
            <a:r>
              <a:rPr lang="en-US" dirty="0" err="1"/>
              <a:t>bilgisayarlarının</a:t>
            </a:r>
            <a:r>
              <a:rPr lang="en-US" dirty="0"/>
              <a:t> </a:t>
            </a:r>
            <a:r>
              <a:rPr lang="en-US" dirty="0" err="1"/>
              <a:t>atası</a:t>
            </a:r>
            <a:r>
              <a:rPr lang="en-US" dirty="0"/>
              <a:t> Kabul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6 </a:t>
            </a:r>
            <a:r>
              <a:rPr lang="en-US" dirty="0" err="1"/>
              <a:t>tane</a:t>
            </a:r>
            <a:r>
              <a:rPr lang="en-US" dirty="0"/>
              <a:t> operator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programlanıyordu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1955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dışı</a:t>
            </a:r>
            <a:r>
              <a:rPr lang="en-US" dirty="0"/>
              <a:t> </a:t>
            </a:r>
            <a:r>
              <a:rPr lang="en-US" dirty="0" err="1"/>
              <a:t>bırakıldı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3C96D-E116-469A-9C61-AF8F6FC4E7CF}"/>
              </a:ext>
            </a:extLst>
          </p:cNvPr>
          <p:cNvSpPr txBox="1"/>
          <p:nvPr/>
        </p:nvSpPr>
        <p:spPr>
          <a:xfrm>
            <a:off x="838200" y="5878573"/>
            <a:ext cx="8083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https://www.iienstitu.com/blog/tarihin-ilk-elektronik-bilgisayari-eniac</a:t>
            </a:r>
          </a:p>
        </p:txBody>
      </p:sp>
    </p:spTree>
    <p:extLst>
      <p:ext uri="{BB962C8B-B14F-4D97-AF65-F5344CB8AC3E}">
        <p14:creationId xmlns:p14="http://schemas.microsoft.com/office/powerpoint/2010/main" val="226745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B403-E389-4014-813E-8BD575D8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258593"/>
            <a:ext cx="10515600" cy="1325563"/>
          </a:xfrm>
        </p:spPr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(</a:t>
            </a:r>
            <a:r>
              <a:rPr lang="en-US" dirty="0" err="1"/>
              <a:t>Monitör+Depolama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0E18AC-670C-4799-AE94-609FD524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6" y="2007972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2F11C-763E-4EAC-872D-A94A58765BBF}"/>
              </a:ext>
            </a:extLst>
          </p:cNvPr>
          <p:cNvSpPr txBox="1"/>
          <p:nvPr/>
        </p:nvSpPr>
        <p:spPr>
          <a:xfrm>
            <a:off x="7759083" y="1846555"/>
            <a:ext cx="318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(IBM PC) ilk </a:t>
            </a:r>
            <a:r>
              <a:rPr lang="en-US" dirty="0" err="1"/>
              <a:t>olarak</a:t>
            </a:r>
            <a:r>
              <a:rPr lang="en-US" dirty="0"/>
              <a:t> 1981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piyasaya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7BD2E-6CB1-4A9F-8C69-F7851DC52D96}"/>
              </a:ext>
            </a:extLst>
          </p:cNvPr>
          <p:cNvSpPr txBox="1"/>
          <p:nvPr/>
        </p:nvSpPr>
        <p:spPr>
          <a:xfrm>
            <a:off x="943252" y="615893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https://en.wikipedia.org/wiki/IBM_Personal_Computer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D2933-3664-4B72-BE8C-6E0C4C1E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91" y="3130720"/>
            <a:ext cx="299126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CE0F-AEEB-4B09-B7A3-DBC20C23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Bilgisayarlar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C43F1-BECA-4A1E-82A5-40078143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47" y="1690688"/>
            <a:ext cx="5153015" cy="43247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0AFA3B-105B-5B99-BDC9-54302F705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48" y="2228044"/>
            <a:ext cx="3856382" cy="25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2C2A7-A3A1-1CF6-2A94-2A6B1988DD8B}"/>
              </a:ext>
            </a:extLst>
          </p:cNvPr>
          <p:cNvSpPr txBox="1"/>
          <p:nvPr/>
        </p:nvSpPr>
        <p:spPr>
          <a:xfrm>
            <a:off x="1696521" y="6075543"/>
            <a:ext cx="609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https://www.britannica.com/technology/personal-computer</a:t>
            </a:r>
          </a:p>
        </p:txBody>
      </p:sp>
    </p:spTree>
    <p:extLst>
      <p:ext uri="{BB962C8B-B14F-4D97-AF65-F5344CB8AC3E}">
        <p14:creationId xmlns:p14="http://schemas.microsoft.com/office/powerpoint/2010/main" val="263753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3145-5742-420C-A44B-1E61D63D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(Ana </a:t>
            </a:r>
            <a:r>
              <a:rPr lang="en-US" dirty="0" err="1"/>
              <a:t>bilgisayar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F8918-FCEC-448E-A603-CAD8C4B8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3" y="1861438"/>
            <a:ext cx="7590410" cy="39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4E17B-CF38-47FA-93C1-09C594A1B65F}"/>
              </a:ext>
            </a:extLst>
          </p:cNvPr>
          <p:cNvSpPr txBox="1"/>
          <p:nvPr/>
        </p:nvSpPr>
        <p:spPr>
          <a:xfrm>
            <a:off x="206405" y="6052805"/>
            <a:ext cx="971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https://tr.wikipedia.org/wiki/Anabilgisayar#/media/Dosya:Mainframe_Architecture.png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61133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9FF9-FDA9-4ACD-B944-37B29EC7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(Virtual Machine)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651B-803B-4E9F-9E1C-85EADDB9C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9439"/>
          </a:xfrm>
        </p:spPr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(Virtual Machine)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sanallaştırılması</a:t>
            </a:r>
            <a:r>
              <a:rPr lang="en-US" dirty="0"/>
              <a:t>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emulasyonu</a:t>
            </a:r>
            <a:r>
              <a:rPr lang="en-US" dirty="0"/>
              <a:t>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tanımlanır</a:t>
            </a:r>
            <a:r>
              <a:rPr lang="en-US" dirty="0"/>
              <a:t>.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kullanılabilirler</a:t>
            </a:r>
            <a:r>
              <a:rPr lang="en-US" dirty="0"/>
              <a:t>.</a:t>
            </a:r>
          </a:p>
          <a:p>
            <a:r>
              <a:rPr lang="en-US" dirty="0"/>
              <a:t>Bir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sistemini</a:t>
            </a:r>
            <a:r>
              <a:rPr lang="en-US" dirty="0"/>
              <a:t> </a:t>
            </a:r>
            <a:r>
              <a:rPr lang="en-US" dirty="0" err="1"/>
              <a:t>çalıştırabilecek</a:t>
            </a:r>
            <a:r>
              <a:rPr lang="en-US" dirty="0"/>
              <a:t> </a:t>
            </a:r>
            <a:r>
              <a:rPr lang="en-US" dirty="0" err="1"/>
              <a:t>ortam</a:t>
            </a:r>
            <a:r>
              <a:rPr lang="en-US" dirty="0"/>
              <a:t> </a:t>
            </a:r>
            <a:r>
              <a:rPr lang="en-US" dirty="0" err="1"/>
              <a:t>sağlarlar</a:t>
            </a:r>
            <a:r>
              <a:rPr lang="en-US" dirty="0"/>
              <a:t>.</a:t>
            </a:r>
          </a:p>
          <a:p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amaç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</a:t>
            </a:r>
            <a:r>
              <a:rPr lang="en-US" dirty="0" err="1"/>
              <a:t>sunucular</a:t>
            </a:r>
            <a:r>
              <a:rPr lang="en-US" dirty="0"/>
              <a:t>) </a:t>
            </a:r>
            <a:r>
              <a:rPr lang="en-US" dirty="0" err="1"/>
              <a:t>çalıştırabilmektir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C08AF-3FB3-79A0-9512-C677F1994A79}"/>
              </a:ext>
            </a:extLst>
          </p:cNvPr>
          <p:cNvSpPr txBox="1"/>
          <p:nvPr/>
        </p:nvSpPr>
        <p:spPr>
          <a:xfrm>
            <a:off x="2091559" y="4785064"/>
            <a:ext cx="891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https://www.oracle.com/tr/cloud/compute/virtual-machines/what-is-virtual-machine/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F7FC3-C014-1C79-B335-70C4061F5833}"/>
              </a:ext>
            </a:extLst>
          </p:cNvPr>
          <p:cNvSpPr txBox="1"/>
          <p:nvPr/>
        </p:nvSpPr>
        <p:spPr>
          <a:xfrm>
            <a:off x="1030013" y="5339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Aynı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ana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bilgisayarda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birden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fazla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sanal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makine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çalıştırmak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sistem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kaynaklarının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kullanımını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 optimize </a:t>
            </a:r>
            <a:r>
              <a:rPr lang="en-US" b="0" i="0" dirty="0" err="1">
                <a:solidFill>
                  <a:srgbClr val="161513"/>
                </a:solidFill>
                <a:effectLst/>
                <a:latin typeface="OracleSansVF"/>
              </a:rPr>
              <a:t>edebilir</a:t>
            </a:r>
            <a:r>
              <a:rPr lang="en-US" b="0" i="0" dirty="0">
                <a:solidFill>
                  <a:srgbClr val="161513"/>
                </a:solidFill>
                <a:effectLst/>
                <a:latin typeface="OracleSansVF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9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2C0F-35CE-443B-A0D6-47554E1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02623" cy="1325563"/>
          </a:xfrm>
        </p:spPr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Avantajları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E99C5-9C16-4E7E-8003-88A6008E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34" y="1690688"/>
            <a:ext cx="1933845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762BC-2071-499B-86D8-4BDC0581155B}"/>
              </a:ext>
            </a:extLst>
          </p:cNvPr>
          <p:cNvSpPr txBox="1"/>
          <p:nvPr/>
        </p:nvSpPr>
        <p:spPr>
          <a:xfrm>
            <a:off x="358807" y="2568059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Operasyonel</a:t>
            </a:r>
            <a:r>
              <a:rPr lang="en-US" b="1" dirty="0"/>
              <a:t> </a:t>
            </a:r>
            <a:r>
              <a:rPr lang="en-US" b="1" dirty="0" err="1"/>
              <a:t>Esneklik</a:t>
            </a:r>
            <a:endParaRPr lang="tr-T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E53A7-62AB-42F0-9C61-588930CA9368}"/>
              </a:ext>
            </a:extLst>
          </p:cNvPr>
          <p:cNvSpPr txBox="1"/>
          <p:nvPr/>
        </p:nvSpPr>
        <p:spPr>
          <a:xfrm>
            <a:off x="592034" y="2998495"/>
            <a:ext cx="2044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fazlasının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çalıştırılabilmesi</a:t>
            </a:r>
            <a:endParaRPr lang="tr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5734C-117E-4235-97C7-4EA8C54C1CED}"/>
              </a:ext>
            </a:extLst>
          </p:cNvPr>
          <p:cNvSpPr txBox="1"/>
          <p:nvPr/>
        </p:nvSpPr>
        <p:spPr>
          <a:xfrm>
            <a:off x="2946462" y="2562958"/>
            <a:ext cx="2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Yatırım</a:t>
            </a:r>
            <a:r>
              <a:rPr lang="en-US" b="1" dirty="0"/>
              <a:t> </a:t>
            </a:r>
            <a:r>
              <a:rPr lang="en-US" b="1" dirty="0" err="1"/>
              <a:t>maliyetini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işletme</a:t>
            </a:r>
            <a:r>
              <a:rPr lang="en-US" b="1" dirty="0"/>
              <a:t> </a:t>
            </a:r>
            <a:r>
              <a:rPr lang="en-US" b="1" dirty="0" err="1"/>
              <a:t>giderlerin</a:t>
            </a:r>
            <a:r>
              <a:rPr lang="en-US" b="1" dirty="0"/>
              <a:t> </a:t>
            </a:r>
            <a:r>
              <a:rPr lang="en-US" b="1" dirty="0" err="1"/>
              <a:t>Azalması</a:t>
            </a:r>
            <a:endParaRPr lang="tr-T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2965E-0DC8-4742-A4FE-9C9104D4ABD4}"/>
              </a:ext>
            </a:extLst>
          </p:cNvPr>
          <p:cNvSpPr txBox="1"/>
          <p:nvPr/>
        </p:nvSpPr>
        <p:spPr>
          <a:xfrm>
            <a:off x="3220469" y="3405184"/>
            <a:ext cx="2044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çalıştıkları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giderlerle</a:t>
            </a:r>
            <a:r>
              <a:rPr lang="en-US" dirty="0"/>
              <a:t> </a:t>
            </a:r>
            <a:r>
              <a:rPr lang="en-US" dirty="0" err="1"/>
              <a:t>kurulabilir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çalışabilirler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6F101-A183-49B7-B895-A7020FAB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80" y="1690688"/>
            <a:ext cx="1162212" cy="7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1B7D5-C426-4357-AD28-F20006AF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55" y="1660225"/>
            <a:ext cx="866896" cy="847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6952D5-A009-4F77-BB68-5A758568B607}"/>
              </a:ext>
            </a:extLst>
          </p:cNvPr>
          <p:cNvSpPr txBox="1"/>
          <p:nvPr/>
        </p:nvSpPr>
        <p:spPr>
          <a:xfrm>
            <a:off x="931797" y="56137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https://www.dnsstuff.com/what-is-vm-virtual-machine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56A8A-FE76-46C2-B368-1D328A5EEF42}"/>
              </a:ext>
            </a:extLst>
          </p:cNvPr>
          <p:cNvSpPr txBox="1"/>
          <p:nvPr/>
        </p:nvSpPr>
        <p:spPr>
          <a:xfrm>
            <a:off x="5467007" y="2625806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Yönetim</a:t>
            </a:r>
            <a:r>
              <a:rPr lang="en-US" b="1" dirty="0"/>
              <a:t> </a:t>
            </a:r>
            <a:r>
              <a:rPr lang="en-US" b="1" dirty="0" err="1"/>
              <a:t>Kolaylığı</a:t>
            </a:r>
            <a:endParaRPr lang="tr-T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ECD15-F75A-43DB-AD05-EA2186CA872F}"/>
              </a:ext>
            </a:extLst>
          </p:cNvPr>
          <p:cNvSpPr txBox="1"/>
          <p:nvPr/>
        </p:nvSpPr>
        <p:spPr>
          <a:xfrm>
            <a:off x="5771485" y="3041384"/>
            <a:ext cx="204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Tek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konsolu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</a:t>
            </a:r>
            <a:r>
              <a:rPr lang="en-US" dirty="0"/>
              <a:t> </a:t>
            </a:r>
            <a:r>
              <a:rPr lang="en-US" dirty="0" err="1"/>
              <a:t>yönetilebilirler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9ECA97-E9F4-4A42-B5D7-0EEF4426A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12" y="1634760"/>
            <a:ext cx="971686" cy="8097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65EEA3-3E0C-41C2-8795-20B32C1CCBFD}"/>
              </a:ext>
            </a:extLst>
          </p:cNvPr>
          <p:cNvSpPr txBox="1"/>
          <p:nvPr/>
        </p:nvSpPr>
        <p:spPr>
          <a:xfrm>
            <a:off x="7629922" y="2615661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Ölçeklenebilirlik</a:t>
            </a:r>
            <a:endParaRPr lang="tr-T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F4142-5253-41F8-AAD3-3B493DC6F7C6}"/>
              </a:ext>
            </a:extLst>
          </p:cNvPr>
          <p:cNvSpPr txBox="1"/>
          <p:nvPr/>
        </p:nvSpPr>
        <p:spPr>
          <a:xfrm>
            <a:off x="7946514" y="3077486"/>
            <a:ext cx="2044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duydukları</a:t>
            </a:r>
            <a:r>
              <a:rPr lang="en-US" dirty="0"/>
              <a:t> </a:t>
            </a:r>
            <a:r>
              <a:rPr lang="en-US" dirty="0" err="1"/>
              <a:t>kaynaklar</a:t>
            </a:r>
            <a:r>
              <a:rPr lang="en-US" dirty="0"/>
              <a:t> (RAM, disk </a:t>
            </a:r>
            <a:r>
              <a:rPr lang="en-US" dirty="0" err="1"/>
              <a:t>alanı</a:t>
            </a:r>
            <a:r>
              <a:rPr lang="en-US" dirty="0"/>
              <a:t>, CPU, network </a:t>
            </a:r>
            <a:r>
              <a:rPr lang="en-US" dirty="0" err="1"/>
              <a:t>vb</a:t>
            </a:r>
            <a:r>
              <a:rPr lang="en-US" dirty="0"/>
              <a:t>) </a:t>
            </a:r>
            <a:r>
              <a:rPr lang="en-US" dirty="0" err="1"/>
              <a:t>arttırılabilir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azaltılabilir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9BA6AD-42C1-4E15-98B9-608D4051B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746" y="1662690"/>
            <a:ext cx="1105054" cy="819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9063EE-166F-4860-BEA6-E96D44D9B154}"/>
              </a:ext>
            </a:extLst>
          </p:cNvPr>
          <p:cNvSpPr txBox="1"/>
          <p:nvPr/>
        </p:nvSpPr>
        <p:spPr>
          <a:xfrm>
            <a:off x="9514180" y="2596749"/>
            <a:ext cx="26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Felaket</a:t>
            </a:r>
            <a:r>
              <a:rPr lang="en-US" b="1" dirty="0"/>
              <a:t> </a:t>
            </a:r>
            <a:r>
              <a:rPr lang="en-US" b="1" dirty="0" err="1"/>
              <a:t>Kurtarma</a:t>
            </a:r>
            <a:endParaRPr lang="tr-T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1652B-C87F-458E-87E3-963C20410444}"/>
              </a:ext>
            </a:extLst>
          </p:cNvPr>
          <p:cNvSpPr txBox="1"/>
          <p:nvPr/>
        </p:nvSpPr>
        <p:spPr>
          <a:xfrm>
            <a:off x="9899601" y="3024623"/>
            <a:ext cx="2044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makinaların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sistem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gerektiği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kurtarılabilir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170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5639-5481-49F5-9B10-067B1BD4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Makina</a:t>
            </a:r>
            <a:r>
              <a:rPr lang="en-US" dirty="0"/>
              <a:t> </a:t>
            </a:r>
            <a:r>
              <a:rPr lang="en-US" dirty="0" err="1"/>
              <a:t>Yazılımları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C241-ED41-4A52-8C50-C6BE85ED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8227"/>
          </a:xfrm>
        </p:spPr>
        <p:txBody>
          <a:bodyPr/>
          <a:lstStyle/>
          <a:p>
            <a:r>
              <a:rPr lang="en-US" dirty="0"/>
              <a:t>Virtual Box (Oracle)</a:t>
            </a:r>
          </a:p>
          <a:p>
            <a:r>
              <a:rPr lang="en-US" b="1" dirty="0" err="1"/>
              <a:t>Vmware</a:t>
            </a:r>
            <a:r>
              <a:rPr lang="en-US" b="1" dirty="0"/>
              <a:t> Workstation Player</a:t>
            </a:r>
          </a:p>
          <a:p>
            <a:r>
              <a:rPr lang="en-US" dirty="0"/>
              <a:t>Parallels Desktop</a:t>
            </a:r>
          </a:p>
          <a:p>
            <a:r>
              <a:rPr lang="en-US" dirty="0"/>
              <a:t>QEMU</a:t>
            </a:r>
          </a:p>
          <a:p>
            <a:r>
              <a:rPr lang="en-US" dirty="0"/>
              <a:t>Citrix Hypervisor</a:t>
            </a:r>
          </a:p>
          <a:p>
            <a:r>
              <a:rPr lang="en-US" dirty="0"/>
              <a:t>Xen Project</a:t>
            </a:r>
          </a:p>
          <a:p>
            <a:r>
              <a:rPr lang="en-US" dirty="0"/>
              <a:t>Microsoft Hyper-V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B2598-6B77-9907-B64C-84FF77B69F1D}"/>
              </a:ext>
            </a:extLst>
          </p:cNvPr>
          <p:cNvSpPr txBox="1"/>
          <p:nvPr/>
        </p:nvSpPr>
        <p:spPr>
          <a:xfrm>
            <a:off x="2585544" y="5696635"/>
            <a:ext cx="738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https://www.lifewire.com/best-virtual-machine-software-4147437</a:t>
            </a:r>
          </a:p>
        </p:txBody>
      </p:sp>
    </p:spTree>
    <p:extLst>
      <p:ext uri="{BB962C8B-B14F-4D97-AF65-F5344CB8AC3E}">
        <p14:creationId xmlns:p14="http://schemas.microsoft.com/office/powerpoint/2010/main" val="287115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441</Words>
  <Application>Microsoft Office PowerPoint</Application>
  <PresentationFormat>Widescreen</PresentationFormat>
  <Paragraphs>64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OracleSansVF</vt:lpstr>
      <vt:lpstr>Office Theme</vt:lpstr>
      <vt:lpstr>10. Hafta Dersi </vt:lpstr>
      <vt:lpstr>İlk Bilgisayar</vt:lpstr>
      <vt:lpstr>ENIAC : İlk Dijital Bilgisayar</vt:lpstr>
      <vt:lpstr>İlk Kişisel Bilgisayar (Monitör+Depolama)</vt:lpstr>
      <vt:lpstr>Apple Bilgisayarlar</vt:lpstr>
      <vt:lpstr>Mainframe (Ana bilgisayar)</vt:lpstr>
      <vt:lpstr>Sanal Makina (Virtual Machine)</vt:lpstr>
      <vt:lpstr>Sanal Makinaların Avantajları</vt:lpstr>
      <vt:lpstr>Sanal Makina Yazılımları</vt:lpstr>
      <vt:lpstr>Sanal Makina Yazılımları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Hafta Dersi </dc:title>
  <dc:creator>Yasar Kucukefe</dc:creator>
  <cp:lastModifiedBy>Yasar Kucukefe</cp:lastModifiedBy>
  <cp:revision>6</cp:revision>
  <dcterms:created xsi:type="dcterms:W3CDTF">2021-11-17T10:42:42Z</dcterms:created>
  <dcterms:modified xsi:type="dcterms:W3CDTF">2022-12-14T07:31:00Z</dcterms:modified>
</cp:coreProperties>
</file>